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Montserrat" panose="00000500000000000000" pitchFamily="2" charset="0"/>
      <p:regular r:id="rId23"/>
      <p:bold r:id="rId24"/>
      <p:italic r:id="rId25"/>
      <p:boldItalic r:id="rId26"/>
    </p:embeddedFont>
    <p:embeddedFont>
      <p:font typeface="Montserrat Medium" panose="00000600000000000000" pitchFamily="2" charset="0"/>
      <p:regular r:id="rId27"/>
      <p:bold r:id="rId28"/>
      <p:italic r:id="rId29"/>
      <p:boldItalic r:id="rId30"/>
    </p:embeddedFont>
    <p:embeddedFont>
      <p:font typeface="Montserrat SemiBold" panose="00000700000000000000" pitchFamily="2" charset="0"/>
      <p:regular r:id="rId31"/>
      <p:bold r:id="rId32"/>
      <p:italic r:id="rId33"/>
      <p:boldItalic r:id="rId34"/>
    </p:embeddedFont>
    <p:embeddedFont>
      <p:font typeface="Open Sans" panose="020B060603050402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gHgHIYIOvHfJhoRAjDfcSFS5xr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7BF7CCD-367E-4D90-80BB-7C9EBB172616}">
  <a:tblStyle styleId="{37BF7CCD-367E-4D90-80BB-7C9EBB1726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customschemas.google.com/relationships/presentationmetadata" Target="meta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ky Peters" userId="a9a39a73-96a3-44a8-a5e0-2ae98348c7fb" providerId="ADAL" clId="{3AB41F4B-FE9D-46D5-B666-C715AF35FADF}"/>
    <pc:docChg chg="modSld">
      <pc:chgData name="Becky Peters" userId="a9a39a73-96a3-44a8-a5e0-2ae98348c7fb" providerId="ADAL" clId="{3AB41F4B-FE9D-46D5-B666-C715AF35FADF}" dt="2026-08-27T20:45:58.609" v="12" actId="962"/>
      <pc:docMkLst>
        <pc:docMk/>
      </pc:docMkLst>
      <pc:sldChg chg="modSp mod">
        <pc:chgData name="Becky Peters" userId="a9a39a73-96a3-44a8-a5e0-2ae98348c7fb" providerId="ADAL" clId="{3AB41F4B-FE9D-46D5-B666-C715AF35FADF}" dt="2026-08-27T20:45:03.165" v="2" actId="962"/>
        <pc:sldMkLst>
          <pc:docMk/>
          <pc:sldMk cId="0" sldId="256"/>
        </pc:sldMkLst>
        <pc:spChg chg="mod">
          <ac:chgData name="Becky Peters" userId="a9a39a73-96a3-44a8-a5e0-2ae98348c7fb" providerId="ADAL" clId="{3AB41F4B-FE9D-46D5-B666-C715AF35FADF}" dt="2026-08-27T20:45:00.437" v="1" actId="962"/>
          <ac:spMkLst>
            <pc:docMk/>
            <pc:sldMk cId="0" sldId="256"/>
            <ac:spMk id="77" creationId="{00000000-0000-0000-0000-000000000000}"/>
          </ac:spMkLst>
        </pc:spChg>
        <pc:picChg chg="mod">
          <ac:chgData name="Becky Peters" userId="a9a39a73-96a3-44a8-a5e0-2ae98348c7fb" providerId="ADAL" clId="{3AB41F4B-FE9D-46D5-B666-C715AF35FADF}" dt="2026-08-27T20:45:03.165" v="2" actId="962"/>
          <ac:picMkLst>
            <pc:docMk/>
            <pc:sldMk cId="0" sldId="256"/>
            <ac:picMk id="81" creationId="{00000000-0000-0000-0000-000000000000}"/>
          </ac:picMkLst>
        </pc:picChg>
      </pc:sldChg>
      <pc:sldChg chg="modSp mod">
        <pc:chgData name="Becky Peters" userId="a9a39a73-96a3-44a8-a5e0-2ae98348c7fb" providerId="ADAL" clId="{3AB41F4B-FE9D-46D5-B666-C715AF35FADF}" dt="2026-08-27T20:45:38.207" v="10" actId="962"/>
        <pc:sldMkLst>
          <pc:docMk/>
          <pc:sldMk cId="0" sldId="261"/>
        </pc:sldMkLst>
        <pc:grpChg chg="mod">
          <ac:chgData name="Becky Peters" userId="a9a39a73-96a3-44a8-a5e0-2ae98348c7fb" providerId="ADAL" clId="{3AB41F4B-FE9D-46D5-B666-C715AF35FADF}" dt="2026-08-27T20:45:17.630" v="4" actId="962"/>
          <ac:grpSpMkLst>
            <pc:docMk/>
            <pc:sldMk cId="0" sldId="261"/>
            <ac:grpSpMk id="120" creationId="{00000000-0000-0000-0000-000000000000}"/>
          </ac:grpSpMkLst>
        </pc:grpChg>
        <pc:grpChg chg="mod">
          <ac:chgData name="Becky Peters" userId="a9a39a73-96a3-44a8-a5e0-2ae98348c7fb" providerId="ADAL" clId="{3AB41F4B-FE9D-46D5-B666-C715AF35FADF}" dt="2026-08-27T20:45:27.874" v="7" actId="962"/>
          <ac:grpSpMkLst>
            <pc:docMk/>
            <pc:sldMk cId="0" sldId="261"/>
            <ac:grpSpMk id="126" creationId="{00000000-0000-0000-0000-000000000000}"/>
          </ac:grpSpMkLst>
        </pc:grpChg>
        <pc:grpChg chg="mod">
          <ac:chgData name="Becky Peters" userId="a9a39a73-96a3-44a8-a5e0-2ae98348c7fb" providerId="ADAL" clId="{3AB41F4B-FE9D-46D5-B666-C715AF35FADF}" dt="2026-08-27T20:45:38.207" v="10" actId="962"/>
          <ac:grpSpMkLst>
            <pc:docMk/>
            <pc:sldMk cId="0" sldId="261"/>
            <ac:grpSpMk id="132" creationId="{00000000-0000-0000-0000-000000000000}"/>
          </ac:grpSpMkLst>
        </pc:grpChg>
        <pc:picChg chg="mod">
          <ac:chgData name="Becky Peters" userId="a9a39a73-96a3-44a8-a5e0-2ae98348c7fb" providerId="ADAL" clId="{3AB41F4B-FE9D-46D5-B666-C715AF35FADF}" dt="2026-08-27T20:45:20.027" v="5" actId="962"/>
          <ac:picMkLst>
            <pc:docMk/>
            <pc:sldMk cId="0" sldId="261"/>
            <ac:picMk id="125" creationId="{00000000-0000-0000-0000-000000000000}"/>
          </ac:picMkLst>
        </pc:picChg>
        <pc:picChg chg="mod">
          <ac:chgData name="Becky Peters" userId="a9a39a73-96a3-44a8-a5e0-2ae98348c7fb" providerId="ADAL" clId="{3AB41F4B-FE9D-46D5-B666-C715AF35FADF}" dt="2026-08-27T20:45:29.174" v="8" actId="962"/>
          <ac:picMkLst>
            <pc:docMk/>
            <pc:sldMk cId="0" sldId="261"/>
            <ac:picMk id="131" creationId="{00000000-0000-0000-0000-000000000000}"/>
          </ac:picMkLst>
        </pc:picChg>
      </pc:sldChg>
      <pc:sldChg chg="modSp mod">
        <pc:chgData name="Becky Peters" userId="a9a39a73-96a3-44a8-a5e0-2ae98348c7fb" providerId="ADAL" clId="{3AB41F4B-FE9D-46D5-B666-C715AF35FADF}" dt="2026-08-27T20:45:58.609" v="12" actId="962"/>
        <pc:sldMkLst>
          <pc:docMk/>
          <pc:sldMk cId="0" sldId="264"/>
        </pc:sldMkLst>
        <pc:picChg chg="mod">
          <ac:chgData name="Becky Peters" userId="a9a39a73-96a3-44a8-a5e0-2ae98348c7fb" providerId="ADAL" clId="{3AB41F4B-FE9D-46D5-B666-C715AF35FADF}" dt="2026-08-27T20:45:58.609" v="12" actId="962"/>
          <ac:picMkLst>
            <pc:docMk/>
            <pc:sldMk cId="0" sldId="264"/>
            <ac:picMk id="16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7e5a8db01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f7e5a8db01_0_3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3f7e5a8db01_0_3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Screener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-Given to students the first time they enroll in Utah to determine if they are EL.  Kindergarten is the new Screener for Kindergarten; however, K MODEL is an acceptable alternate. Alternate Screener is newer as well. </a:t>
            </a:r>
            <a:r>
              <a:rPr lang="en-US" b="1"/>
              <a:t>Important:</a:t>
            </a:r>
            <a:r>
              <a:rPr lang="en-US"/>
              <a:t> initial identification date and EL status must be marked correctly in your SIS system.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-Administer the Screener within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 days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enrollment within the first month of school, and within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 days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enrollment thereafter. (Students are eligible for EL services if they earn a score of 1-4.9 on Screener for grades K-12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ACCESS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latin typeface="Arial"/>
                <a:ea typeface="Arial"/>
                <a:cs typeface="Arial"/>
                <a:sym typeface="Arial"/>
              </a:rPr>
              <a:t>-Given to students annually to measure their academic language in speaking, writing, listening, and reading in English until they reach proficiency – earning a proficiency level score of </a:t>
            </a:r>
            <a:r>
              <a:rPr lang="en-US" sz="1200" b="1">
                <a:latin typeface="Arial"/>
                <a:ea typeface="Arial"/>
                <a:cs typeface="Arial"/>
                <a:sym typeface="Arial"/>
              </a:rPr>
              <a:t>5.0 or greater</a:t>
            </a:r>
            <a:r>
              <a:rPr lang="en-US" sz="1200"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1">
                <a:latin typeface="Arial"/>
                <a:ea typeface="Arial"/>
                <a:cs typeface="Arial"/>
                <a:sym typeface="Arial"/>
              </a:rPr>
              <a:t>Alternate </a:t>
            </a:r>
            <a:r>
              <a:rPr lang="en-US" b="1"/>
              <a:t>ACCESS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latin typeface="Arial"/>
                <a:ea typeface="Arial"/>
                <a:cs typeface="Arial"/>
                <a:sym typeface="Arial"/>
              </a:rPr>
              <a:t>-Given to ELs with the most significant cognitive disabilities. (Paper ACCESS 2.0 is available for unique circumstances, such as ELs with disabilities or recently arrive ELs.) 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Altitude Link: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https://www.usbealtitude.org/https://usbealtitude.org/sections?filter.courses.0=019f8b51-bcd7-7128-8d48-524dacd4d0a9&amp;filter.styles=~&amp;filter.registrationOpenNow=false&amp;filter.inProgressNow=false&amp;filter.activeOnly=false&amp;search=&amp;defaultFilter.Always=true</a:t>
            </a:r>
            <a:r>
              <a:rPr lang="en-US" sz="1100"/>
              <a:t>  </a:t>
            </a:r>
            <a:endParaRPr/>
          </a:p>
        </p:txBody>
      </p:sp>
      <p:sp>
        <p:nvSpPr>
          <p:cNvPr id="216" name="Google Shape;21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98777404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g3f987774044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3f987774044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7e5a8db01_0_32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"/>
              <a:buNone/>
              <a:defRPr sz="54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g3f7e5a8db01_0_32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g3f7e5a8db01_0_3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3f7e5a8db01_0_3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g3f7e5a8db01_0_3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f7e5a8db01_0_3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g3f7e5a8db01_0_3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g3f7e5a8db01_0_3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g3f7e5a8db01_0_3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3f7e5a8db01_0_3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f7e5a8db01_0_3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Open Sans"/>
              <a:buNone/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3f7e5a8db01_0_3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g3f7e5a8db01_0_3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3f7e5a8db01_0_3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g3f7e5a8db01_0_3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f7e5a8db01_0_3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g3f7e5a8db01_0_3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g3f7e5a8db01_0_34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g3f7e5a8db01_0_3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g3f7e5a8db01_0_3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g3f7e5a8db01_0_3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f7e5a8db01_0_35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g3f7e5a8db01_0_35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g3f7e5a8db01_0_35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g3f7e5a8db01_0_35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g3f7e5a8db01_0_35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g3f7e5a8db01_0_3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g3f7e5a8db01_0_3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g3f7e5a8db01_0_3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f7e5a8db01_0_3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g3f7e5a8db01_0_3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g3f7e5a8db01_0_3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g3f7e5a8db01_0_3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7e5a8db01_0_3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3f7e5a8db01_0_3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g3f7e5a8db01_0_3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7e5a8db01_0_3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g3f7e5a8db01_0_37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g3f7e5a8db01_0_37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g3f7e5a8db01_0_3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g3f7e5a8db01_0_3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f7e5a8db01_0_3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7e5a8db01_0_37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g3f7e5a8db01_0_37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g3f7e5a8db01_0_37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g3f7e5a8db01_0_3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3f7e5a8db01_0_3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3f7e5a8db01_0_3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f7e5a8db01_0_3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g3f7e5a8db01_0_3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g3f7e5a8db01_0_3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g3f7e5a8db01_0_3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g3f7e5a8db01_0_3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2026Screen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tracy.gooley@schools.utah.gov" TargetMode="External"/><Relationship Id="rId4" Type="http://schemas.openxmlformats.org/officeDocument/2006/relationships/hyperlink" Target="mailto:megan.lopez@schools.utah.go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ida.wisc.edu/sites/default/files/resource/Accessibility-Accommodations-Manual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ida.wisc.edu/about/consortium/ut" TargetMode="External"/><Relationship Id="rId5" Type="http://schemas.openxmlformats.org/officeDocument/2006/relationships/hyperlink" Target="https://www.schools.utah.gov/eseastateinitiatives/englishlearners?mid=3536&amp;tid=4" TargetMode="External"/><Relationship Id="rId4" Type="http://schemas.openxmlformats.org/officeDocument/2006/relationships/hyperlink" Target="https://www.schools.utah.gov/assessment/assessments/wid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s://wida.wisc.edu/logi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hyperlink" Target="https://www.drcedirect.com/all/eca-portal-v2-ui/#/login/WID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wida.wisc.edu/memberships/consortium/u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ols.utah.gov/assessment/_assessment_/_assessments_/_wida_/Utah%20English%20Learner%20Assessment%20Guidance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schools.utah.gov/eseastateinitiatives/englishlearner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ols.utah.gov/assessment/_assessment_/_assessments_/_alternate_assessments_/UtahAlternateAssessmentParticipationGuidelines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hools.utah.gov/assessment/_assessment_/_assessments_/_wida_/26UtahEnglishLearnerAssessmentGuidance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usbealtitude.org/https:/usbealtitude.org/sections?filter.courses.0=019f8b51-bcd7-7128-8d48-524dacd4d0a9&amp;filter.styles=~&amp;filter.registrationOpenNow=false&amp;filter.inProgressNow=false&amp;filter.activeOnly=false&amp;search=&amp;defaultFilter.Always=tru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usbealtitude.org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tracy.gooley@schools.utah.gov" TargetMode="External"/><Relationship Id="rId4" Type="http://schemas.openxmlformats.org/officeDocument/2006/relationships/hyperlink" Target="mailto:megan.lopez@schools.utah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" descr="WIDA Screeners Assessing English Language Proficiency&#10;"/>
          <p:cNvSpPr/>
          <p:nvPr/>
        </p:nvSpPr>
        <p:spPr>
          <a:xfrm>
            <a:off x="2367" y="1332697"/>
            <a:ext cx="8050563" cy="2554304"/>
          </a:xfrm>
          <a:prstGeom prst="rect">
            <a:avLst/>
          </a:prstGeom>
          <a:solidFill>
            <a:srgbClr val="165E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"/>
          <p:cNvSpPr txBox="1">
            <a:spLocks noGrp="1"/>
          </p:cNvSpPr>
          <p:nvPr>
            <p:ph type="title" idx="4294967295"/>
          </p:nvPr>
        </p:nvSpPr>
        <p:spPr>
          <a:xfrm>
            <a:off x="338466" y="1828757"/>
            <a:ext cx="73779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Montserrat"/>
              <a:buNone/>
            </a:pPr>
            <a:r>
              <a:rPr lang="en-US" sz="5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WIDA - Screeners</a:t>
            </a:r>
            <a:br>
              <a:rPr lang="en-US" sz="54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Assessing English Language Proficiency</a:t>
            </a:r>
            <a:endParaRPr sz="2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"/>
          <p:cNvSpPr txBox="1"/>
          <p:nvPr/>
        </p:nvSpPr>
        <p:spPr>
          <a:xfrm>
            <a:off x="205115" y="3890177"/>
            <a:ext cx="66462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Megan Lopez and Tracy Gooley</a:t>
            </a:r>
            <a:endParaRPr sz="26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WIDA Assessment Specialists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https://tinyurl.com/2026Screener</a:t>
            </a:r>
            <a:r>
              <a:rPr lang="en-US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" descr="WIDA Logo."/>
          <p:cNvPicPr preferRelativeResize="0"/>
          <p:nvPr/>
        </p:nvPicPr>
        <p:blipFill rotWithShape="1">
          <a:blip r:embed="rId4">
            <a:alphaModFix/>
          </a:blip>
          <a:srcRect t="763" r="2381" b="7633"/>
          <a:stretch/>
        </p:blipFill>
        <p:spPr>
          <a:xfrm>
            <a:off x="6091702" y="4424976"/>
            <a:ext cx="5278908" cy="140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59675" y="947498"/>
            <a:ext cx="2653975" cy="265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12200" y="382207"/>
            <a:ext cx="1634323" cy="5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Contact Information: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2"/>
          <p:cNvSpPr txBox="1">
            <a:spLocks noGrp="1"/>
          </p:cNvSpPr>
          <p:nvPr>
            <p:ph type="body" idx="1"/>
          </p:nvPr>
        </p:nvSpPr>
        <p:spPr>
          <a:xfrm>
            <a:off x="838200" y="156058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Megan Lopez, WIDA Assessment Specialist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megan.lopez@schools.utah.gov</a:t>
            </a: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; 801-538-7723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Tracy Gooley, WIDA Special Education Assessment Specialist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tracy.gooley@schools.utah.gov</a:t>
            </a: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; 801-538-7887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>
            <a:spLocks noGrp="1"/>
          </p:cNvSpPr>
          <p:nvPr>
            <p:ph type="title"/>
          </p:nvPr>
        </p:nvSpPr>
        <p:spPr>
          <a:xfrm>
            <a:off x="838200" y="406538"/>
            <a:ext cx="8850796" cy="1300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WIDA Screeners – New ADs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3"/>
          <p:cNvSpPr txBox="1">
            <a:spLocks noGrp="1"/>
          </p:cNvSpPr>
          <p:nvPr>
            <p:ph type="body" idx="1"/>
          </p:nvPr>
        </p:nvSpPr>
        <p:spPr>
          <a:xfrm>
            <a:off x="838200" y="1698758"/>
            <a:ext cx="10515600" cy="457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Learning Intention – New ADs will learn about WIDA Assessment requirements, particularly WIDA Screeners for identifying potential ELs in Utah . . 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Rationale – In order to ensure the AD's LEA is following the law as it relates to ELs . . 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Success Criteria -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By accessing the two necessary WIDA accounts,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By understanding where to access necessary resources, and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By understanding the process of identifying ELs in Utah.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" name="Google Shape;96;p3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7e5a8db01_0_3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WIDA Acronyms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g3f7e5a8db01_0_384"/>
          <p:cNvSpPr txBox="1">
            <a:spLocks noGrp="1"/>
          </p:cNvSpPr>
          <p:nvPr>
            <p:ph type="body" idx="1"/>
          </p:nvPr>
        </p:nvSpPr>
        <p:spPr>
          <a:xfrm>
            <a:off x="838200" y="1635150"/>
            <a:ext cx="10515600" cy="479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WIDA - Just WIDA . . 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EL - English Learner (legal)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ML - Multilingual Learner (preferred)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AD - Assessment Director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ALS - Alternative Language Services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ACCESS - Assessing Comprehension and Communication in English State-to-State . . . Just ACCESS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WIDA AMS (DRC) - Assessment Management System run by Data Recognition Corporation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LEA - Local Education Agency (you district or charter)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UTREx Pre-ID file - Utah eTranscript and Record Exchange for Pre-Identification file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AutoNum type="arabicPeriod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ELP - English Language Proficiency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title" idx="4294967295"/>
          </p:nvPr>
        </p:nvSpPr>
        <p:spPr>
          <a:xfrm>
            <a:off x="423495" y="727464"/>
            <a:ext cx="530794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WIDA Tips: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4" descr="WIDA logo.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3646" y="381498"/>
            <a:ext cx="2444708" cy="69500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 txBox="1"/>
          <p:nvPr/>
        </p:nvSpPr>
        <p:spPr>
          <a:xfrm>
            <a:off x="242675" y="1547775"/>
            <a:ext cx="7339800" cy="50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 ADs, </a:t>
            </a:r>
            <a:r>
              <a:rPr lang="en-US"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</a:t>
            </a: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will need to communicate with the following colleagues: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ALS/Title III</a:t>
            </a: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who will oversee WIDA assessments?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Technology Coordinator </a:t>
            </a: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– Who will install student and test administrator technology and on what devices?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Administrators</a:t>
            </a: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– When and where will testing be completed and ensure students have equitable opportunities to engage in testing?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en-US"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Special Education Director</a:t>
            </a: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– How will accommodations be communicated and WIDA Alternate ACCESS participants and administration be handled?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7582393" y="2032374"/>
            <a:ext cx="4235961" cy="353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Resources: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USBE WIDA Website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USBE Title III Website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Utah WIDA Website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WIDA Accessibility and Accommodations Manual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>
            <a:spLocks noGrp="1"/>
          </p:cNvSpPr>
          <p:nvPr>
            <p:ph type="title" idx="4294967295"/>
          </p:nvPr>
        </p:nvSpPr>
        <p:spPr>
          <a:xfrm>
            <a:off x="1451594" y="412416"/>
            <a:ext cx="6387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WIDA Assessments: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" name="Google Shape;119;p5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1185" y="412436"/>
            <a:ext cx="1889300" cy="5401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5" descr="WIDA Screener&#10;"/>
          <p:cNvGrpSpPr/>
          <p:nvPr/>
        </p:nvGrpSpPr>
        <p:grpSpPr>
          <a:xfrm>
            <a:off x="762000" y="1714500"/>
            <a:ext cx="2952900" cy="4000500"/>
            <a:chOff x="762000" y="1714500"/>
            <a:chExt cx="2952900" cy="4000500"/>
          </a:xfrm>
        </p:grpSpPr>
        <p:sp>
          <p:nvSpPr>
            <p:cNvPr id="121" name="Google Shape;121;p5"/>
            <p:cNvSpPr/>
            <p:nvPr/>
          </p:nvSpPr>
          <p:spPr>
            <a:xfrm>
              <a:off x="762000" y="1714500"/>
              <a:ext cx="2952900" cy="4000500"/>
            </a:xfrm>
            <a:prstGeom prst="roundRect">
              <a:avLst>
                <a:gd name="adj" fmla="val 5161"/>
              </a:avLst>
            </a:prstGeom>
            <a:solidFill>
              <a:srgbClr val="F8F9FA"/>
            </a:solidFill>
            <a:ln w="19050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22" name="Google Shape;122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62000" y="1714500"/>
              <a:ext cx="29529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Google Shape;123;p5"/>
            <p:cNvSpPr txBox="1"/>
            <p:nvPr/>
          </p:nvSpPr>
          <p:spPr>
            <a:xfrm>
              <a:off x="762000" y="1714500"/>
              <a:ext cx="29529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WIDA Screener</a:t>
              </a:r>
              <a:endParaRPr sz="2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4" name="Google Shape;124;p5"/>
            <p:cNvSpPr txBox="1"/>
            <p:nvPr/>
          </p:nvSpPr>
          <p:spPr>
            <a:xfrm>
              <a:off x="904875" y="2428875"/>
              <a:ext cx="2667000" cy="31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>
                  <a:solidFill>
                    <a:srgbClr val="333333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• Screener Online 1-12 (WIDA AM</a:t>
              </a:r>
              <a:r>
                <a:rPr lang="en-US" sz="2000">
                  <a:solidFill>
                    <a:srgbClr val="333333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S)</a:t>
              </a:r>
              <a:endParaRPr sz="2000" b="0">
                <a:solidFill>
                  <a:srgbClr val="333333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3333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• Screener for Kindergarten and Alternate Screener K-12 (Available on WIDA Secure Portal)</a:t>
              </a:r>
              <a:endParaRPr sz="2000">
                <a:solidFill>
                  <a:srgbClr val="3333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000000"/>
                  </a:solidFill>
                  <a:highlight>
                    <a:srgbClr val="ECEFF1"/>
                  </a:highlight>
                  <a:latin typeface="Montserrat"/>
                  <a:ea typeface="Montserrat"/>
                  <a:cs typeface="Montserrat"/>
                  <a:sym typeface="Montserrat"/>
                </a:rPr>
                <a:t>Available year-round starting July 1, 202</a:t>
              </a:r>
              <a:r>
                <a:rPr lang="en-US" sz="2000" b="1">
                  <a:highlight>
                    <a:srgbClr val="ECEFF1"/>
                  </a:highlight>
                  <a:latin typeface="Montserrat"/>
                  <a:ea typeface="Montserrat"/>
                  <a:cs typeface="Montserrat"/>
                  <a:sym typeface="Montserrat"/>
                </a:rPr>
                <a:t>6</a:t>
              </a:r>
              <a:endParaRPr sz="2000" b="1">
                <a:solidFill>
                  <a:srgbClr val="000000"/>
                </a:solidFill>
                <a:highlight>
                  <a:srgbClr val="ECEFF1"/>
                </a:highlight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25" name="Google Shape;125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52875" y="3476625"/>
            <a:ext cx="476400" cy="47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5" descr="WIDA Access"/>
          <p:cNvGrpSpPr/>
          <p:nvPr/>
        </p:nvGrpSpPr>
        <p:grpSpPr>
          <a:xfrm>
            <a:off x="4619625" y="1714500"/>
            <a:ext cx="2952900" cy="4000500"/>
            <a:chOff x="4619625" y="1714500"/>
            <a:chExt cx="2952900" cy="4000500"/>
          </a:xfrm>
        </p:grpSpPr>
        <p:sp>
          <p:nvSpPr>
            <p:cNvPr id="127" name="Google Shape;127;p5"/>
            <p:cNvSpPr/>
            <p:nvPr/>
          </p:nvSpPr>
          <p:spPr>
            <a:xfrm>
              <a:off x="4619625" y="1714500"/>
              <a:ext cx="2952900" cy="4000500"/>
            </a:xfrm>
            <a:prstGeom prst="roundRect">
              <a:avLst>
                <a:gd name="adj" fmla="val 5161"/>
              </a:avLst>
            </a:prstGeom>
            <a:solidFill>
              <a:srgbClr val="F8F9FA"/>
            </a:solidFill>
            <a:ln w="19050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pic>
          <p:nvPicPr>
            <p:cNvPr id="128" name="Google Shape;128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619625" y="1714500"/>
              <a:ext cx="29529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5"/>
            <p:cNvSpPr txBox="1"/>
            <p:nvPr/>
          </p:nvSpPr>
          <p:spPr>
            <a:xfrm>
              <a:off x="4619625" y="1714500"/>
              <a:ext cx="29529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WIDA ACCESS</a:t>
              </a:r>
              <a:endParaRPr sz="2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0" name="Google Shape;130;p5"/>
            <p:cNvSpPr txBox="1"/>
            <p:nvPr/>
          </p:nvSpPr>
          <p:spPr>
            <a:xfrm>
              <a:off x="4762500" y="2428875"/>
              <a:ext cx="2667000" cy="31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• ACCESS Online (WIDA AMS)</a:t>
              </a:r>
              <a:endParaRPr sz="20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marL="0" lvl="0" indent="0" algn="l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• Kindergarten ACCESS (Paper, ordered by USBE)</a:t>
              </a:r>
              <a:endParaRPr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Testing Window:</a:t>
              </a:r>
              <a:br>
                <a:rPr lang="en-US" sz="2000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en-US" sz="2000" b="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January </a:t>
              </a:r>
              <a:r>
                <a:rPr lang="en-US" sz="20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5</a:t>
              </a:r>
              <a:r>
                <a:rPr lang="en-US" sz="2000" b="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, 202</a:t>
              </a:r>
              <a:r>
                <a:rPr lang="en-US" sz="20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7</a:t>
              </a:r>
              <a:r>
                <a:rPr lang="en-US" sz="2000" b="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to March </a:t>
              </a:r>
              <a:r>
                <a:rPr lang="en-US" sz="20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5</a:t>
              </a:r>
              <a:r>
                <a:rPr lang="en-US" sz="2000" b="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, 202</a:t>
              </a:r>
              <a:r>
                <a:rPr lang="en-US" sz="20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7</a:t>
              </a:r>
              <a:endPara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31" name="Google Shape;131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10500" y="3476625"/>
            <a:ext cx="476400" cy="47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5" descr="Alternate Access"/>
          <p:cNvGrpSpPr/>
          <p:nvPr/>
        </p:nvGrpSpPr>
        <p:grpSpPr>
          <a:xfrm>
            <a:off x="8477250" y="1714500"/>
            <a:ext cx="2952900" cy="4000500"/>
            <a:chOff x="8477250" y="1714500"/>
            <a:chExt cx="2952900" cy="4000500"/>
          </a:xfrm>
        </p:grpSpPr>
        <p:sp>
          <p:nvSpPr>
            <p:cNvPr id="133" name="Google Shape;133;p5"/>
            <p:cNvSpPr/>
            <p:nvPr/>
          </p:nvSpPr>
          <p:spPr>
            <a:xfrm>
              <a:off x="8477250" y="1714500"/>
              <a:ext cx="2952900" cy="4000500"/>
            </a:xfrm>
            <a:prstGeom prst="roundRect">
              <a:avLst>
                <a:gd name="adj" fmla="val 5161"/>
              </a:avLst>
            </a:prstGeom>
            <a:solidFill>
              <a:srgbClr val="F8F9FA"/>
            </a:solidFill>
            <a:ln w="19050" cap="flat" cmpd="sng">
              <a:solidFill>
                <a:srgbClr val="E0E0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4" name="Google Shape;134;p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477250" y="1714500"/>
              <a:ext cx="666900" cy="57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5"/>
            <p:cNvSpPr txBox="1"/>
            <p:nvPr/>
          </p:nvSpPr>
          <p:spPr>
            <a:xfrm>
              <a:off x="8477250" y="1714500"/>
              <a:ext cx="2952900" cy="571500"/>
            </a:xfrm>
            <a:prstGeom prst="rect">
              <a:avLst/>
            </a:prstGeom>
            <a:solidFill>
              <a:srgbClr val="4CA62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Alternate ACCESS</a:t>
              </a:r>
              <a:endParaRPr sz="2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6" name="Google Shape;136;p5"/>
            <p:cNvSpPr txBox="1"/>
            <p:nvPr/>
          </p:nvSpPr>
          <p:spPr>
            <a:xfrm>
              <a:off x="8620125" y="2428875"/>
              <a:ext cx="2667000" cy="314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• Alternate ACCESS for ELs with the most significant cognitive disabilities (</a:t>
              </a:r>
              <a:r>
                <a:rPr lang="en-US" sz="200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Paper, ordered by LEA)</a:t>
              </a:r>
              <a:r>
                <a:rPr lang="en-US" sz="2000" b="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.</a:t>
              </a:r>
              <a:endParaRPr sz="20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marL="0" lvl="0" indent="0" algn="l" rtl="0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Testing Window:</a:t>
              </a:r>
              <a:br>
                <a:rPr lang="en-US" sz="2000" b="1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en-US" sz="2000" b="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January </a:t>
              </a:r>
              <a:r>
                <a:rPr lang="en-US" sz="20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5</a:t>
              </a:r>
              <a:r>
                <a:rPr lang="en-US" sz="2000" b="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, 202</a:t>
              </a:r>
              <a:r>
                <a:rPr lang="en-US" sz="20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7</a:t>
              </a:r>
              <a:r>
                <a:rPr lang="en-US" sz="2000" b="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 to March </a:t>
              </a:r>
              <a:r>
                <a:rPr lang="en-US" sz="20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5</a:t>
              </a:r>
              <a:r>
                <a:rPr lang="en-US" sz="2000" b="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, 202</a:t>
              </a:r>
              <a:r>
                <a:rPr lang="en-US" sz="2000">
                  <a:solidFill>
                    <a:schemeClr val="dk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7</a:t>
              </a:r>
              <a:endPara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"/>
          <p:cNvSpPr txBox="1">
            <a:spLocks noGrp="1"/>
          </p:cNvSpPr>
          <p:nvPr>
            <p:ph type="title" idx="4294967295"/>
          </p:nvPr>
        </p:nvSpPr>
        <p:spPr>
          <a:xfrm>
            <a:off x="242682" y="520821"/>
            <a:ext cx="872706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WIDA Secure Portal Accounts: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" name="Google Shape;143;p6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3646" y="381498"/>
            <a:ext cx="2444708" cy="69500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"/>
          <p:cNvSpPr txBox="1"/>
          <p:nvPr/>
        </p:nvSpPr>
        <p:spPr>
          <a:xfrm>
            <a:off x="242681" y="1710790"/>
            <a:ext cx="6459012" cy="4820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As new ADs, </a:t>
            </a:r>
            <a:r>
              <a:rPr lang="en-US" sz="2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you 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will need a </a:t>
            </a:r>
            <a:r>
              <a:rPr lang="en-US" sz="24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WIDA Secure Portal</a:t>
            </a: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Contact Megan Lopez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Once you are set up as an AD, your responsibilities are: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Create new accounts for your test administrators, technology coordinators, and educators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Monitor who has completed the trainings for the assessments they will be administering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Download Screener materials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5" name="Google Shape;145;p6" descr="WIDA Secure Portal login page.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7042" y="2203828"/>
            <a:ext cx="5237049" cy="3191566"/>
          </a:xfrm>
          <a:prstGeom prst="rect">
            <a:avLst/>
          </a:prstGeom>
          <a:noFill/>
          <a:ln>
            <a:noFill/>
          </a:ln>
          <a:effectLst>
            <a:outerShdw blurRad="50800" dist="38100" dir="2700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 txBox="1">
            <a:spLocks noGrp="1"/>
          </p:cNvSpPr>
          <p:nvPr>
            <p:ph type="title"/>
          </p:nvPr>
        </p:nvSpPr>
        <p:spPr>
          <a:xfrm>
            <a:off x="489488" y="378040"/>
            <a:ext cx="8792818" cy="1333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WIDA AMS Accounts: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7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3646" y="381498"/>
            <a:ext cx="2444708" cy="69500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 txBox="1">
            <a:spLocks noGrp="1"/>
          </p:cNvSpPr>
          <p:nvPr>
            <p:ph type="body" idx="1"/>
          </p:nvPr>
        </p:nvSpPr>
        <p:spPr>
          <a:xfrm>
            <a:off x="838200" y="1715190"/>
            <a:ext cx="5181600" cy="1325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•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As new ADs, </a:t>
            </a:r>
            <a:r>
              <a:rPr lang="en-US" b="1">
                <a:latin typeface="Montserrat"/>
                <a:ea typeface="Montserrat"/>
                <a:cs typeface="Montserrat"/>
                <a:sym typeface="Montserrat"/>
              </a:rPr>
              <a:t>you </a:t>
            </a: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will need a </a:t>
            </a:r>
            <a:r>
              <a:rPr lang="en-US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WIDA AMS (DRC) </a:t>
            </a: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account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Contact Megan Lopez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7" descr="WIDA AMS (DRC Insights) webpage.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261" y="3426404"/>
            <a:ext cx="6029740" cy="20040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154" name="Google Shape;154;p7"/>
          <p:cNvSpPr txBox="1">
            <a:spLocks noGrp="1"/>
          </p:cNvSpPr>
          <p:nvPr>
            <p:ph type="body" idx="2"/>
          </p:nvPr>
        </p:nvSpPr>
        <p:spPr>
          <a:xfrm>
            <a:off x="6348896" y="1711260"/>
            <a:ext cx="5181600" cy="4572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Once you are set up as an AD, your responsibilities are: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Create new accounts for your test administrators, technology coordinators, and administrators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Monitor student test completion,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Order Braille and Alternate ACCESS materials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Complete LEA Data Validation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Retrieve test scores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"/>
          <p:cNvSpPr txBox="1">
            <a:spLocks noGrp="1"/>
          </p:cNvSpPr>
          <p:nvPr>
            <p:ph type="title" idx="4294967295"/>
          </p:nvPr>
        </p:nvSpPr>
        <p:spPr>
          <a:xfrm>
            <a:off x="450817" y="423805"/>
            <a:ext cx="877195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 Responsibilities and Dates: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8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8"/>
          <p:cNvSpPr txBox="1"/>
          <p:nvPr/>
        </p:nvSpPr>
        <p:spPr>
          <a:xfrm>
            <a:off x="452975" y="1441939"/>
            <a:ext cx="7047454" cy="463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•"/>
            </a:pP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Become familiar with the WIDA Checklist, ID and Placement, and Manuals on the </a:t>
            </a:r>
            <a:r>
              <a:rPr lang="en-US" sz="23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Utah WIDA Website</a:t>
            </a: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•"/>
            </a:pP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Two-time UTREx Pre-ID Upload (late October 2026 and mid-December 2026)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•"/>
            </a:pP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ACCESS LEA Data Validation </a:t>
            </a:r>
            <a:r>
              <a:rPr lang="en-US" sz="2300" b="1">
                <a:solidFill>
                  <a:schemeClr val="dk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Two Weeks, April 2027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•"/>
            </a:pP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Distribute ACCESS Score Reports (Available Online late April 2027, Distribute </a:t>
            </a:r>
            <a:r>
              <a:rPr lang="en-US" sz="2300" b="1">
                <a:solidFill>
                  <a:schemeClr val="dk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May 2027</a:t>
            </a: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Char char="•"/>
            </a:pPr>
            <a:r>
              <a:rPr lang="en-US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Communicate training opportunities to educators and test administrators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8" descr="Screen shot of WIDA web page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82675" y="1951376"/>
            <a:ext cx="4362101" cy="38494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 txBox="1">
            <a:spLocks noGrp="1"/>
          </p:cNvSpPr>
          <p:nvPr>
            <p:ph type="title"/>
          </p:nvPr>
        </p:nvSpPr>
        <p:spPr>
          <a:xfrm>
            <a:off x="838200" y="406538"/>
            <a:ext cx="8850796" cy="1300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WIDA Screeners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9"/>
          <p:cNvSpPr txBox="1">
            <a:spLocks noGrp="1"/>
          </p:cNvSpPr>
          <p:nvPr>
            <p:ph type="body" idx="1"/>
          </p:nvPr>
        </p:nvSpPr>
        <p:spPr>
          <a:xfrm>
            <a:off x="838200" y="1511375"/>
            <a:ext cx="10515600" cy="47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41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Char char="•"/>
            </a:pPr>
            <a:r>
              <a:rPr lang="en-US" sz="2500">
                <a:latin typeface="Montserrat"/>
                <a:ea typeface="Montserrat"/>
                <a:cs typeface="Montserrat"/>
                <a:sym typeface="Montserrat"/>
              </a:rPr>
              <a:t>Free for all Utah LEAs through the WIDA Secure Portal and WIDA AMS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Char char="•"/>
            </a:pPr>
            <a:r>
              <a:rPr lang="en-US" sz="2500">
                <a:latin typeface="Montserrat"/>
                <a:ea typeface="Montserrat"/>
                <a:cs typeface="Montserrat"/>
                <a:sym typeface="Montserrat"/>
              </a:rPr>
              <a:t>WIDA Screener is an English language proficiency assessment given to new students in grades K–12 to help educators identify whether students are English learners (ELs).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Char char="•"/>
            </a:pPr>
            <a:r>
              <a:rPr lang="en-US" sz="2500">
                <a:latin typeface="Montserrat"/>
                <a:ea typeface="Montserrat"/>
                <a:cs typeface="Montserrat"/>
                <a:sym typeface="Montserrat"/>
              </a:rPr>
              <a:t>Assesses each of the four language domains: Listening, Speaking, Reading, Writing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Char char="•"/>
            </a:pPr>
            <a:r>
              <a:rPr lang="en-US" sz="2500">
                <a:latin typeface="Montserrat"/>
                <a:ea typeface="Montserrat"/>
                <a:cs typeface="Montserrat"/>
                <a:sym typeface="Montserrat"/>
              </a:rPr>
              <a:t>Reports proficiency level scores for each language domain and for three composite scores: Oral Language, Literacy and Overall; score reports are produced at the individual student level only (not school, district or state)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0" name="Google Shape;170;p9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364318" cy="134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Who Takes the WIDA Screeners?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10"/>
          <p:cNvSpPr txBox="1">
            <a:spLocks noGrp="1"/>
          </p:cNvSpPr>
          <p:nvPr>
            <p:ph type="body" idx="1"/>
          </p:nvPr>
        </p:nvSpPr>
        <p:spPr>
          <a:xfrm>
            <a:off x="838200" y="1598750"/>
            <a:ext cx="10515600" cy="47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1463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70"/>
              <a:buFont typeface="Montserrat"/>
              <a:buChar char="•"/>
            </a:pPr>
            <a:r>
              <a:rPr lang="en-US" sz="206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USBE WIDA Assessment Guidance Resource</a:t>
            </a:r>
            <a:endParaRPr sz="206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146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70"/>
              <a:buFont typeface="Montserrat"/>
              <a:buChar char="•"/>
            </a:pP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 EL Identification Process:</a:t>
            </a:r>
            <a:endParaRPr sz="206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1844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60"/>
              <a:buFont typeface="Montserrat"/>
              <a:buChar char="o"/>
            </a:pP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At registration, give </a:t>
            </a:r>
            <a:r>
              <a:rPr lang="en-US" sz="206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Home Language Survey</a:t>
            </a: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 (HLS, go to Forms) in preferred language for parents/guardians to complete. The HLS can be electronic or paper</a:t>
            </a:r>
            <a:endParaRPr sz="206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1844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60"/>
              <a:buFont typeface="Courier New"/>
              <a:buChar char="o"/>
            </a:pP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If any of the </a:t>
            </a:r>
            <a:r>
              <a:rPr lang="en-US" sz="2060" b="1">
                <a:latin typeface="Montserrat"/>
                <a:ea typeface="Montserrat"/>
                <a:cs typeface="Montserrat"/>
                <a:sym typeface="Montserrat"/>
              </a:rPr>
              <a:t>FIRST</a:t>
            </a: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 three questions are answered with any language other than English, then the student must be screened. (Exception – If the student came from another Utah school and already has been identified as EL, they do not need to be screened)</a:t>
            </a:r>
            <a:endParaRPr sz="206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1844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60"/>
              <a:buFont typeface="Montserrat"/>
              <a:buChar char="o"/>
            </a:pP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Assess the student using one of the WIDA Screeners (K-12)</a:t>
            </a:r>
            <a:endParaRPr sz="206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1844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60"/>
              <a:buFont typeface="Montserrat"/>
              <a:buChar char="o"/>
            </a:pP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For students that qualify as EL and for language services, the </a:t>
            </a:r>
            <a:r>
              <a:rPr lang="en-US" sz="206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Annual Notification Letter</a:t>
            </a: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 (go to Forms) must be sent to parents/guardians in the preferred language</a:t>
            </a:r>
            <a:endParaRPr sz="206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1844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60"/>
              <a:buFont typeface="Montserrat"/>
              <a:buChar char="o"/>
            </a:pPr>
            <a:r>
              <a:rPr lang="en-US" sz="2060">
                <a:latin typeface="Montserrat"/>
                <a:ea typeface="Montserrat"/>
                <a:cs typeface="Montserrat"/>
                <a:sym typeface="Montserrat"/>
              </a:rPr>
              <a:t>Update Student Information System (SIS)</a:t>
            </a:r>
            <a:endParaRPr sz="206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Courier New"/>
              <a:buNone/>
            </a:pPr>
            <a:endParaRPr sz="206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None/>
            </a:pPr>
            <a:endParaRPr sz="206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7" name="Google Shape;177;p10" descr="WIDA log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00857" y="365594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WIDA Screener Options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11"/>
          <p:cNvSpPr txBox="1">
            <a:spLocks noGrp="1"/>
          </p:cNvSpPr>
          <p:nvPr>
            <p:ph type="body" idx="1"/>
          </p:nvPr>
        </p:nvSpPr>
        <p:spPr>
          <a:xfrm>
            <a:off x="838200" y="1533796"/>
            <a:ext cx="10515600" cy="4901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WIDA Screener for Kindergarten: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Paper-based, one-on-one test administration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Materials are downloaded in the WIDA Secure Portal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WIDA Screener Online (grades 1-12):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Grades 4-12 all online (including writing)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Grades 1-3 writing domain is paper-based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Group or single test administration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Materials are downloaded in the WIDA Secure Portal and in WIDA AMS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4" name="Google Shape;184;p11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838200" y="4298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Options Continued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12"/>
          <p:cNvSpPr txBox="1">
            <a:spLocks noGrp="1"/>
          </p:cNvSpPr>
          <p:nvPr>
            <p:ph type="body" idx="1"/>
          </p:nvPr>
        </p:nvSpPr>
        <p:spPr>
          <a:xfrm>
            <a:off x="838200" y="1533796"/>
            <a:ext cx="10515600" cy="498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WIDA Screener Paper (1-12):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Request materials from USBE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Paper-based, group or single test administration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Only for students with little to no technology experience or for student's whose disability impedes access to the online option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WIDA Alternate Screener (K-12):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Materials are downloaded in the WIDA Secure Portal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Paper-based, one-on-one test administration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For students with the most significant cognitive disabilities that meet the criteria outlined in the </a:t>
            </a:r>
            <a:r>
              <a:rPr lang="en-US" sz="22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Alternate Assessment Participation Guidelines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WIDA MODEL (K-12):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Optional to use as a screener, but the LEA must pay for the materials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1" name="Google Shape;191;p12" descr="WIDA log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Entrance Criteria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13"/>
          <p:cNvSpPr txBox="1">
            <a:spLocks noGrp="1"/>
          </p:cNvSpPr>
          <p:nvPr>
            <p:ph type="body" idx="1"/>
          </p:nvPr>
        </p:nvSpPr>
        <p:spPr>
          <a:xfrm>
            <a:off x="838200" y="1590540"/>
            <a:ext cx="10515600" cy="4586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What qualifies for EL status and language services in Utah?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The WIDA Screener must be given to confirm EL Status; the HLS does not qualify a student as EL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Students who score a composite of ELP level 1–4.9 qualify as EL in Utah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Those who receive a composite score between 5.0 and 6.0 on the WIDA Screener do not qualify for English language services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8" name="Google Shape;198;p13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ntserrat"/>
              <a:buNone/>
            </a:pPr>
            <a:r>
              <a:rPr lang="en-US" sz="4000">
                <a:latin typeface="Montserrat"/>
                <a:ea typeface="Montserrat"/>
                <a:cs typeface="Montserrat"/>
                <a:sym typeface="Montserrat"/>
              </a:rPr>
              <a:t>Who can give the WIDA Screener?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14"/>
          <p:cNvSpPr txBox="1">
            <a:spLocks noGrp="1"/>
          </p:cNvSpPr>
          <p:nvPr>
            <p:ph type="body" idx="1"/>
          </p:nvPr>
        </p:nvSpPr>
        <p:spPr>
          <a:xfrm>
            <a:off x="838200" y="1693104"/>
            <a:ext cx="10515600" cy="473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Any LEA employee that has completed the Testing Ethics Training and the relevant WIDA Screener test administration training can give the assessment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•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Alternate Screener considerations: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Have someone who is familiar with the student administer the alternate screener or be present with the person who is administering the alternate screener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Consider the students form of communication and utilize it during administration (work with special education teacher)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11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"/>
              <a:buChar char="o"/>
            </a:pPr>
            <a:r>
              <a:rPr lang="en-US" sz="2200">
                <a:latin typeface="Montserrat"/>
                <a:ea typeface="Montserrat"/>
                <a:cs typeface="Montserrat"/>
                <a:sym typeface="Montserrat"/>
              </a:rPr>
              <a:t>Consider the students reinforcement system and incorporate that during administration (work with special education teacher)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762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14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Montserrat"/>
              <a:buNone/>
            </a:pPr>
            <a:r>
              <a:rPr lang="en-US" sz="4000">
                <a:latin typeface="Montserrat"/>
                <a:ea typeface="Montserrat"/>
                <a:cs typeface="Montserrat"/>
                <a:sym typeface="Montserrat"/>
              </a:rPr>
              <a:t>Broader Considerations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" name="Google Shape;211;p15"/>
          <p:cNvSpPr txBox="1">
            <a:spLocks noGrp="1"/>
          </p:cNvSpPr>
          <p:nvPr>
            <p:ph type="body" idx="1"/>
          </p:nvPr>
        </p:nvSpPr>
        <p:spPr>
          <a:xfrm>
            <a:off x="838200" y="1693104"/>
            <a:ext cx="10515600" cy="459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6858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Utah WIDA Assessment Guidance Resource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0" indent="-4572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Each state has a different criteria and process.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0" indent="-4572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If a student lived in Utah, moved out of state, then returned to a Utah school during </a:t>
            </a:r>
            <a:r>
              <a:rPr lang="en-US" sz="2400" b="1">
                <a:latin typeface="Montserrat"/>
                <a:ea typeface="Montserrat"/>
                <a:cs typeface="Montserrat"/>
                <a:sym typeface="Montserrat"/>
              </a:rPr>
              <a:t>two</a:t>
            </a: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 different school years, they need to be screened.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0" indent="-4572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Parents/guardians may elect to exclude their student out of services by indicating this choice on the Annual Notification Letter, which is kept with the student’s cumulative record. Parental/guardian exclusion of EL services does not opt students out of annual WIDA ACCESS assessment.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p15" descr="WIDA logo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"/>
          <p:cNvSpPr txBox="1">
            <a:spLocks noGrp="1"/>
          </p:cNvSpPr>
          <p:nvPr>
            <p:ph type="title" idx="4294967295"/>
          </p:nvPr>
        </p:nvSpPr>
        <p:spPr>
          <a:xfrm>
            <a:off x="499857" y="503708"/>
            <a:ext cx="8259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en-US" sz="3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Training Opportunities 202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-US" sz="3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-202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-US" sz="3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9" name="Google Shape;219;p16" descr="WIDA 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00564" y="390221"/>
            <a:ext cx="1548754" cy="43944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0" name="Google Shape;220;p16"/>
          <p:cNvGraphicFramePr/>
          <p:nvPr/>
        </p:nvGraphicFramePr>
        <p:xfrm>
          <a:off x="498945" y="12880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{37BF7CCD-367E-4D90-80BB-7C9EBB172616}</a:tableStyleId>
              </a:tblPr>
              <a:tblGrid>
                <a:gridCol w="504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Title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 </a:t>
                      </a: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​</a:t>
                      </a:r>
                      <a:endParaRPr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Dates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 </a:t>
                      </a: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​</a:t>
                      </a:r>
                      <a:endParaRPr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6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Self-Paced Workshops available to 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ll Utah Educators in the WIDA Secure Portal </a:t>
                      </a: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​</a:t>
                      </a:r>
                      <a:endParaRPr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9/1/2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-8/31/2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​</a:t>
                      </a:r>
                      <a:endParaRPr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Section 1 - </a:t>
                      </a:r>
                      <a:r>
                        <a:rPr lang="en-US" sz="1800"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Actionable Approaches for Centering Newcomers </a:t>
                      </a:r>
                      <a:endParaRPr sz="1800" b="1" i="0" u="none" strike="noStrike" cap="none">
                        <a:solidFill>
                          <a:srgbClr val="FFFFFF"/>
                        </a:solidFill>
                        <a:highlight>
                          <a:srgbClr val="F2F2F2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Webinars:  ​9/</a:t>
                      </a:r>
                      <a:r>
                        <a:rPr lang="en-US" sz="1800"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23/26 and 9/30/26</a:t>
                      </a:r>
                      <a:endParaRPr sz="1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Time: </a:t>
                      </a:r>
                      <a:r>
                        <a:rPr lang="en-US" sz="1800"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3:30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r>
                        <a:rPr lang="en-US" sz="1800"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5pm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MT </a:t>
                      </a:r>
                      <a:r>
                        <a:rPr lang="en-US" sz="1800"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both days</a:t>
                      </a:r>
                      <a:endParaRPr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4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Section 2 - 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Nurturing Speaking Growth </a:t>
                      </a:r>
                      <a:endParaRPr sz="1800" b="1" i="0" u="none" strike="noStrike" cap="none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endParaRPr sz="1800" i="0" u="none" strike="noStrike" cap="non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Webinars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: 10/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28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/2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and 1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1/4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/2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1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Time: 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:30-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pm MT both days ​</a:t>
                      </a:r>
                      <a:endParaRPr sz="1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7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u="none" strike="noStrike" cap="none">
                          <a:solidFill>
                            <a:schemeClr val="dk1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Section 3 -  ​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When Language and Disability Meet: Planning Instruction to Support Multilingual Learners Who Are Dually Identified 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Webinars: 2/16/27 and 2/23/27 </a:t>
                      </a:r>
                      <a:endParaRPr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Time: 3-4:45pm MT both days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 </a:t>
                      </a:r>
                      <a:endParaRPr sz="1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1" name="Google Shape;221;p16"/>
          <p:cNvSpPr txBox="1"/>
          <p:nvPr/>
        </p:nvSpPr>
        <p:spPr>
          <a:xfrm>
            <a:off x="9147449" y="2014562"/>
            <a:ext cx="26856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Register in </a:t>
            </a:r>
            <a:r>
              <a:rPr lang="en-US" sz="2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Altitude</a:t>
            </a:r>
            <a:r>
              <a:rPr lang="en-US" sz="2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 Course ID </a:t>
            </a:r>
            <a:r>
              <a:rPr lang="en-US" sz="2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100055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987774044_0_1"/>
          <p:cNvSpPr txBox="1">
            <a:spLocks noGrp="1"/>
          </p:cNvSpPr>
          <p:nvPr>
            <p:ph type="title" idx="4294967295"/>
          </p:nvPr>
        </p:nvSpPr>
        <p:spPr>
          <a:xfrm>
            <a:off x="499849" y="503700"/>
            <a:ext cx="9764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en-US" sz="3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Training Opportunities 202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-US" sz="3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-202</a:t>
            </a:r>
            <a:r>
              <a:rPr lang="en-US" sz="3600"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-US" sz="3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8" name="Google Shape;228;g3f987774044_0_1" descr="WIDA 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00564" y="390221"/>
            <a:ext cx="1548754" cy="43944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9" name="Google Shape;229;g3f987774044_0_1"/>
          <p:cNvGraphicFramePr/>
          <p:nvPr/>
        </p:nvGraphicFramePr>
        <p:xfrm>
          <a:off x="498945" y="12880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{37BF7CCD-367E-4D90-80BB-7C9EBB172616}</a:tableStyleId>
              </a:tblPr>
              <a:tblGrid>
                <a:gridCol w="4935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6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Title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 </a:t>
                      </a: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​</a:t>
                      </a:r>
                      <a:endParaRPr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Dates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 </a:t>
                      </a: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​</a:t>
                      </a:r>
                      <a:endParaRPr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 anchor="b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u="none" strike="noStrike" cap="none">
                          <a:solidFill>
                            <a:schemeClr val="dk1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Section 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r>
                        <a:rPr lang="en-US" sz="1800" i="0" u="none" strike="noStrike" cap="none">
                          <a:solidFill>
                            <a:schemeClr val="dk1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-  ​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Standards Aligned Instruction: Language, Literacy and Biliteracy Planning    </a:t>
                      </a:r>
                      <a:endParaRPr sz="1800" u="none" strike="noStrike" cap="none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 Person (SLC) : 3/16/27</a:t>
                      </a:r>
                      <a:endParaRPr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Time: 8am-4pm MT 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highlight>
                            <a:srgbClr val="F2F2F2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</a:t>
                      </a:r>
                      <a:endParaRPr sz="1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2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Section 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- </a:t>
                      </a:r>
                      <a:r>
                        <a:rPr lang="en-US" sz="1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Collaboration Practices and Potentialities </a:t>
                      </a:r>
                      <a:r>
                        <a:rPr lang="en-US" sz="1800" i="0" u="none" strike="noStrike" cap="none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 </a:t>
                      </a: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​</a:t>
                      </a:r>
                      <a:endParaRPr sz="1800" u="none" strike="noStrike" cap="non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 Person (SLC) : 5/18/27</a:t>
                      </a:r>
                      <a:endParaRPr sz="18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Open Sans"/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Time: 8am-4pm MT</a:t>
                      </a:r>
                      <a:endParaRPr sz="1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87025" marR="87025" marT="43525" marB="435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0" name="Google Shape;230;g3f987774044_0_1"/>
          <p:cNvSpPr txBox="1"/>
          <p:nvPr/>
        </p:nvSpPr>
        <p:spPr>
          <a:xfrm>
            <a:off x="9147449" y="2014562"/>
            <a:ext cx="26856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Register in </a:t>
            </a:r>
            <a:r>
              <a:rPr lang="en-US" sz="2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Altitude</a:t>
            </a: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Course ID 100055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7"/>
          <p:cNvSpPr txBox="1">
            <a:spLocks noGrp="1"/>
          </p:cNvSpPr>
          <p:nvPr>
            <p:ph type="title"/>
          </p:nvPr>
        </p:nvSpPr>
        <p:spPr>
          <a:xfrm>
            <a:off x="838200" y="406538"/>
            <a:ext cx="8850796" cy="1300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WIDA Screeners – New ADs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17"/>
          <p:cNvSpPr txBox="1">
            <a:spLocks noGrp="1"/>
          </p:cNvSpPr>
          <p:nvPr>
            <p:ph type="body" idx="1"/>
          </p:nvPr>
        </p:nvSpPr>
        <p:spPr>
          <a:xfrm>
            <a:off x="838200" y="1698758"/>
            <a:ext cx="10515600" cy="457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Learning Intention – New ADs will learn about WIDA Assessment requirements, particularly WIDA Screeners for identifying potential ELs in Utah . . 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Rationale – In order to ensure the AD's LEA is following the law as it relates to ELs . . 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</a:pPr>
            <a:r>
              <a:rPr lang="en-US" sz="2400">
                <a:latin typeface="Montserrat"/>
                <a:ea typeface="Montserrat"/>
                <a:cs typeface="Montserrat"/>
                <a:sym typeface="Montserrat"/>
              </a:rPr>
              <a:t>Success Criteria -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By accessing the two necessary WIDA accounts,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By understanding where to access necessary resources, and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By understanding the process of idetifying ELs in Utah.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7" name="Google Shape;237;p17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0450" y="430170"/>
            <a:ext cx="1634323" cy="47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8" descr="WIDA log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12200" y="382207"/>
            <a:ext cx="1634323" cy="5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Contact Information: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18"/>
          <p:cNvSpPr txBox="1">
            <a:spLocks noGrp="1"/>
          </p:cNvSpPr>
          <p:nvPr>
            <p:ph type="body" idx="1"/>
          </p:nvPr>
        </p:nvSpPr>
        <p:spPr>
          <a:xfrm>
            <a:off x="838200" y="156058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Megan Lopez, WIDA Assessment Specialist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megan.lopez@schools.utah.gov</a:t>
            </a: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; 801-538-7723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Tracy Gooley, WIDA Special Education Assessment Specialist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tracy.gooley@schools.utah.gov</a:t>
            </a: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; 801-538-7887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SBE Approved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D37D20"/>
      </a:accent1>
      <a:accent2>
        <a:srgbClr val="6C385C"/>
      </a:accent2>
      <a:accent3>
        <a:srgbClr val="DB4478"/>
      </a:accent3>
      <a:accent4>
        <a:srgbClr val="3A7BB6"/>
      </a:accent4>
      <a:accent5>
        <a:srgbClr val="DFE0E0"/>
      </a:accent5>
      <a:accent6>
        <a:srgbClr val="347F7F"/>
      </a:accent6>
      <a:hlink>
        <a:srgbClr val="435DA5"/>
      </a:hlink>
      <a:folHlink>
        <a:srgbClr val="95959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1794</Words>
  <Application>Microsoft Office PowerPoint</Application>
  <PresentationFormat>Widescreen</PresentationFormat>
  <Paragraphs>178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Times New Roman</vt:lpstr>
      <vt:lpstr>Montserrat SemiBold</vt:lpstr>
      <vt:lpstr>Courier New</vt:lpstr>
      <vt:lpstr>Calibri</vt:lpstr>
      <vt:lpstr>Montserrat</vt:lpstr>
      <vt:lpstr>Montserrat Medium</vt:lpstr>
      <vt:lpstr>Open Sans</vt:lpstr>
      <vt:lpstr>Office Theme</vt:lpstr>
      <vt:lpstr>WIDA - Screeners Assessing English Language Proficiency</vt:lpstr>
      <vt:lpstr>Contact Information:</vt:lpstr>
      <vt:lpstr>WIDA Screeners – New ADs</vt:lpstr>
      <vt:lpstr>WIDA Acronyms</vt:lpstr>
      <vt:lpstr>WIDA Tips:</vt:lpstr>
      <vt:lpstr>WIDA Assessments:</vt:lpstr>
      <vt:lpstr>WIDA Secure Portal Accounts:</vt:lpstr>
      <vt:lpstr>WIDA AMS Accounts:</vt:lpstr>
      <vt:lpstr>AD Responsibilities and Dates:</vt:lpstr>
      <vt:lpstr>WIDA Screeners</vt:lpstr>
      <vt:lpstr>Who Takes the WIDA Screeners?</vt:lpstr>
      <vt:lpstr>WIDA Screener Options</vt:lpstr>
      <vt:lpstr>Options Continued</vt:lpstr>
      <vt:lpstr>Entrance Criteria</vt:lpstr>
      <vt:lpstr>Who can give the WIDA Screener?</vt:lpstr>
      <vt:lpstr>Broader Considerations</vt:lpstr>
      <vt:lpstr>Training Opportunities 2026-2027:</vt:lpstr>
      <vt:lpstr>Training Opportunities 2026-2027:</vt:lpstr>
      <vt:lpstr>WIDA Screeners – New ADs</vt:lpstr>
      <vt:lpstr>Contact Information: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Lopez, Megan</dc:creator>
  <cp:lastModifiedBy>Becky Peters</cp:lastModifiedBy>
  <cp:revision>1</cp:revision>
  <dcterms:created xsi:type="dcterms:W3CDTF">2024-08-08T16:28:57Z</dcterms:created>
  <dcterms:modified xsi:type="dcterms:W3CDTF">2026-08-27T20:46:03Z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0x0101006950E3F215D7224D96926B9A89E89308</vt:lpwstr>
  </property>
</Properties>
</file>